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19"/>
  </p:notesMasterIdLst>
  <p:handoutMasterIdLst>
    <p:handoutMasterId r:id="rId20"/>
  </p:handoutMasterIdLst>
  <p:sldIdLst>
    <p:sldId id="256" r:id="rId5"/>
    <p:sldId id="338" r:id="rId6"/>
    <p:sldId id="343" r:id="rId7"/>
    <p:sldId id="344" r:id="rId8"/>
    <p:sldId id="402" r:id="rId9"/>
    <p:sldId id="403" r:id="rId10"/>
    <p:sldId id="336" r:id="rId11"/>
    <p:sldId id="345" r:id="rId12"/>
    <p:sldId id="346" r:id="rId13"/>
    <p:sldId id="335" r:id="rId14"/>
    <p:sldId id="257" r:id="rId15"/>
    <p:sldId id="330" r:id="rId16"/>
    <p:sldId id="305" r:id="rId17"/>
    <p:sldId id="33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1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3725" autoAdjust="0"/>
  </p:normalViewPr>
  <p:slideViewPr>
    <p:cSldViewPr snapToGrid="0">
      <p:cViewPr varScale="1">
        <p:scale>
          <a:sx n="71" d="100"/>
          <a:sy n="71" d="100"/>
        </p:scale>
        <p:origin x="654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83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New%20folder\TNF%20PPT%20doc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New%20folder\TNF%20PPT%20doc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478127734033243E-2"/>
          <c:y val="0.15319444444444447"/>
          <c:w val="0.90286351706036749"/>
          <c:h val="0.6700309857101195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Sheet3!$A$14:$A$18</c:f>
              <c:strCache>
                <c:ptCount val="5"/>
                <c:pt idx="0">
                  <c:v>No of new develop styles</c:v>
                </c:pt>
                <c:pt idx="1">
                  <c:v>No of c/o styles</c:v>
                </c:pt>
                <c:pt idx="2">
                  <c:v>SMS style</c:v>
                </c:pt>
                <c:pt idx="3">
                  <c:v>No of confirmed style</c:v>
                </c:pt>
                <c:pt idx="4">
                  <c:v>No of dropped styles</c:v>
                </c:pt>
              </c:strCache>
            </c:strRef>
          </c:cat>
          <c:val>
            <c:numRef>
              <c:f>Sheet3!$B$14:$B$18</c:f>
              <c:numCache>
                <c:formatCode>General</c:formatCode>
                <c:ptCount val="5"/>
                <c:pt idx="0">
                  <c:v>12</c:v>
                </c:pt>
                <c:pt idx="1">
                  <c:v>4</c:v>
                </c:pt>
                <c:pt idx="2">
                  <c:v>11</c:v>
                </c:pt>
                <c:pt idx="3">
                  <c:v>14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BD-41FE-8E59-598F3267D9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34415632"/>
        <c:axId val="938615456"/>
      </c:barChart>
      <c:catAx>
        <c:axId val="934415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8615456"/>
        <c:crosses val="autoZero"/>
        <c:auto val="1"/>
        <c:lblAlgn val="ctr"/>
        <c:lblOffset val="100"/>
        <c:noMultiLvlLbl val="0"/>
      </c:catAx>
      <c:valAx>
        <c:axId val="938615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4415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025371828521436E-2"/>
          <c:y val="0.15782407407407409"/>
          <c:w val="0.9155301837270341"/>
          <c:h val="0.6700309857101195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Sheet3!$A$26:$A$30</c:f>
              <c:strCache>
                <c:ptCount val="5"/>
                <c:pt idx="0">
                  <c:v>No of new develop styles</c:v>
                </c:pt>
                <c:pt idx="1">
                  <c:v>No of c/o styles</c:v>
                </c:pt>
                <c:pt idx="2">
                  <c:v>SMS style</c:v>
                </c:pt>
                <c:pt idx="3">
                  <c:v>No of confirmed style</c:v>
                </c:pt>
                <c:pt idx="4">
                  <c:v>No of dropped styles</c:v>
                </c:pt>
              </c:strCache>
            </c:strRef>
          </c:cat>
          <c:val>
            <c:numRef>
              <c:f>Sheet3!$B$26:$B$30</c:f>
              <c:numCache>
                <c:formatCode>General</c:formatCode>
                <c:ptCount val="5"/>
                <c:pt idx="0">
                  <c:v>4</c:v>
                </c:pt>
                <c:pt idx="1">
                  <c:v>3</c:v>
                </c:pt>
                <c:pt idx="2">
                  <c:v>4</c:v>
                </c:pt>
                <c:pt idx="3">
                  <c:v>6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2F-47B2-8FCA-1D48570C5F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36439056"/>
        <c:axId val="938614960"/>
      </c:barChart>
      <c:catAx>
        <c:axId val="936439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8614960"/>
        <c:crosses val="autoZero"/>
        <c:auto val="1"/>
        <c:lblAlgn val="ctr"/>
        <c:lblOffset val="100"/>
        <c:noMultiLvlLbl val="0"/>
      </c:catAx>
      <c:valAx>
        <c:axId val="938614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6439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47A63F-9D06-479D-A04D-717692D432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F70DC-6EDE-457C-B55A-39AC7DE41A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C06C4-C5A6-48FB-97F5-B20A44F857E9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987CF-42F5-4BB0-AD0D-1D64C35944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68FB4-296C-4F8C-BFA3-D7C3AD617B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55657-0A12-495F-9FFA-D8F7554E7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32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2B2CC-0155-4E5E-A890-531D58ADF5B2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80FBB-F712-42E7-8C2F-226D9879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5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3FB0C32-F044-4939-92E4-8BA39B7A3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4BE8A-3E34-4967-9E7C-13EC8F6A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FF676-EC35-4FFD-8894-CA4F28307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DA1557-E095-4C82-B659-3AF550080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746250" y="-663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F34E5EF-94D7-4AE0-BDD1-81A3ECDE6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77040" y="1193411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29E57E-3199-4AAA-B2D5-F93264FDA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442672" y="193606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Tag=CustomerPhoto&#10;Crop=1&#10;Align=N/A">
            <a:extLst>
              <a:ext uri="{FF2B5EF4-FFF2-40B4-BE49-F238E27FC236}">
                <a16:creationId xmlns:a16="http://schemas.microsoft.com/office/drawing/2014/main" id="{8A791822-0971-4E61-A5E4-9AAD258F58E3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-663"/>
            <a:ext cx="12188952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86D7D99-F789-4EDA-861D-B6B994F05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mbria" panose="02040503050406030204" pitchFamily="18" charset="0"/>
                <a:cs typeface="Sabon Next LT" panose="020B0502040204020203" pitchFamily="2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2B39487B-EA73-4D7B-93AA-D63B49F4DA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050" y="3600450"/>
            <a:ext cx="9144000" cy="24511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554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3294AE-7408-47DB-898D-41F8C069B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57251"/>
            <a:ext cx="6156051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73052A-4118-4E04-81F8-A44EC172F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3190875"/>
            <a:ext cx="6156052" cy="29860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pPr marL="228600" lvl="0" indent="-228600"/>
            <a:r>
              <a:rPr lang="en-US" sz="20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988D1E1-6064-4D6A-9EB1-578E20A2A0ED}"/>
              </a:ext>
            </a:extLst>
          </p:cNvPr>
          <p:cNvSpPr txBox="1">
            <a:spLocks/>
          </p:cNvSpPr>
          <p:nvPr userDrawn="1"/>
        </p:nvSpPr>
        <p:spPr>
          <a:xfrm>
            <a:off x="841248" y="6429375"/>
            <a:ext cx="264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B23B9F-B223-42FC-B961-B8BFC75D2259}" type="datetime1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7/6/2025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D47C5CB-0317-4DC6-A76F-38A5BB1FD1C2}"/>
              </a:ext>
            </a:extLst>
          </p:cNvPr>
          <p:cNvSpPr txBox="1">
            <a:spLocks/>
          </p:cNvSpPr>
          <p:nvPr userDrawn="1"/>
        </p:nvSpPr>
        <p:spPr>
          <a:xfrm>
            <a:off x="4044696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>
                    <a:alpha val="60000"/>
                  </a:schemeClr>
                </a:solidFill>
              </a:rPr>
              <a:t>Sample footer text</a:t>
            </a:r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CCF6E15-0BE7-453B-BBD4-B379C390AD22}"/>
              </a:ext>
            </a:extLst>
          </p:cNvPr>
          <p:cNvSpPr txBox="1">
            <a:spLocks/>
          </p:cNvSpPr>
          <p:nvPr userDrawn="1"/>
        </p:nvSpPr>
        <p:spPr>
          <a:xfrm>
            <a:off x="8613648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844951-7827-47D4-8276-7DDE1FA7D85A}" type="slidenum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E092228-4487-4E3A-AEE3-12DC34A06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4928" y="484632"/>
            <a:ext cx="4279392" cy="286207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6AB20921-6E7F-4BD8-9399-D18CABB64B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4928" y="3511296"/>
            <a:ext cx="4279392" cy="286207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043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22B425-A1C3-4DFE-BF49-1B9F96D4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93769"/>
            <a:ext cx="5992550" cy="2319306"/>
          </a:xfrm>
        </p:spPr>
        <p:txBody>
          <a:bodyPr anchor="t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AEC60F9-EA79-4A18-B040-024AFB62FD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776" y="484632"/>
            <a:ext cx="11210544" cy="319125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B88B7B-A749-40EA-A140-38D1E04EF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133" y="3893770"/>
            <a:ext cx="4377714" cy="2319306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8489"/>
            <a:ext cx="2743200" cy="365125"/>
          </a:xfrm>
        </p:spPr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20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95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76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29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3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13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15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854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4904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3F98AFCE-98D2-46C5-82A8-E45659B17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F69999FB-8585-40F0-990C-6A0BAD1C8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68738E-7449-46C1-B7D3-844FE2BA7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99"/>
            <a:ext cx="5992550" cy="2827422"/>
          </a:xfrm>
        </p:spPr>
        <p:txBody>
          <a:bodyPr anchor="t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FF04F9-E792-4C19-9FD5-44800CEB2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085" y="914400"/>
            <a:ext cx="4377714" cy="282742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F2F9DF6-DFB9-44A8-B629-57F58893AD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53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27BC207-43FE-4B6A-AEBE-875B69CF9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91840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EBBF5499-9A70-4846-B98E-316EC17F9F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C7A79F30-D473-48F6-9AC2-286C7B70F3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06256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14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910AFBC-7932-43F4-ABEA-C89B2698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857251"/>
            <a:ext cx="5914937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178A42D-5ED2-4AB6-BE4B-410907432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190875"/>
            <a:ext cx="5914938" cy="29860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29" name="Date Placeholder 1">
            <a:extLst>
              <a:ext uri="{FF2B5EF4-FFF2-40B4-BE49-F238E27FC236}">
                <a16:creationId xmlns:a16="http://schemas.microsoft.com/office/drawing/2014/main" id="{4D9A7D07-2BA3-438D-972B-EA578370D5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/>
          <a:lstStyle>
            <a:lvl1pPr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/>
              <a:t>3/1/20XX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8720583-BC84-48EB-85BC-AE71214A3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0" y="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C3F0A5CD-C47A-4CDF-BE99-75F3A81B18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89520" y="228600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7329454B-9275-4E86-B32E-91C0DB62AA7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89520" y="457200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21E9E1BF-D594-4F96-8DBE-5A8DD51D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/>
          <a:lstStyle>
            <a:lvl1pPr algn="l"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C30FDEF8-F3F3-42D5-9EE1-EDDF18B3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9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BE04ED02-B678-4D1E-BEDA-7E28F9038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7" y="927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E2C5A2-B8B2-47C5-8E1B-3A97E2C9B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325" y="9278"/>
            <a:ext cx="1218895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FD8455-A2E1-40B3-B6C4-36070AF58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Freeform: Shape 7">
            <a:extLst>
              <a:ext uri="{FF2B5EF4-FFF2-40B4-BE49-F238E27FC236}">
                <a16:creationId xmlns:a16="http://schemas.microsoft.com/office/drawing/2014/main" id="{0F53BE70-C6B1-407C-9333-7251BDC77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186" y="9279"/>
            <a:ext cx="5770017" cy="2411171"/>
          </a:xfrm>
          <a:custGeom>
            <a:avLst/>
            <a:gdLst>
              <a:gd name="connsiteX0" fmla="*/ 0 w 5770017"/>
              <a:gd name="connsiteY0" fmla="*/ 0 h 2411171"/>
              <a:gd name="connsiteX1" fmla="*/ 5770017 w 5770017"/>
              <a:gd name="connsiteY1" fmla="*/ 0 h 2411171"/>
              <a:gd name="connsiteX2" fmla="*/ 5715824 w 5770017"/>
              <a:gd name="connsiteY2" fmla="*/ 124746 h 2411171"/>
              <a:gd name="connsiteX3" fmla="*/ 4925072 w 5770017"/>
              <a:gd name="connsiteY3" fmla="*/ 1254414 h 2411171"/>
              <a:gd name="connsiteX4" fmla="*/ 125602 w 5770017"/>
              <a:gd name="connsiteY4" fmla="*/ 1864423 h 2411171"/>
              <a:gd name="connsiteX5" fmla="*/ 0 w 5770017"/>
              <a:gd name="connsiteY5" fmla="*/ 1785927 h 241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70017" h="2411171">
                <a:moveTo>
                  <a:pt x="0" y="0"/>
                </a:moveTo>
                <a:lnTo>
                  <a:pt x="5770017" y="0"/>
                </a:lnTo>
                <a:lnTo>
                  <a:pt x="5715824" y="124746"/>
                </a:lnTo>
                <a:cubicBezTo>
                  <a:pt x="5526044" y="533784"/>
                  <a:pt x="5262460" y="917027"/>
                  <a:pt x="4925072" y="1254414"/>
                </a:cubicBezTo>
                <a:cubicBezTo>
                  <a:pt x="3623720" y="2555767"/>
                  <a:pt x="1640148" y="2759102"/>
                  <a:pt x="125602" y="1864423"/>
                </a:cubicBezTo>
                <a:lnTo>
                  <a:pt x="0" y="1785927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5864DDE-75C0-4BE6-93FF-A960706AD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C3FA0F-EAE5-4DCE-ACFF-9AD00ED39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477" y="1131641"/>
            <a:ext cx="5322618" cy="2387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  <a:ea typeface="Cambria" panose="02040503050406030204" pitchFamily="18" charset="0"/>
                <a:cs typeface="Sabon Next LT" panose="020B0502040204020203" pitchFamily="2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1FA5E0E-BEE1-4976-92B1-61EF64E343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84848" y="905256"/>
            <a:ext cx="4581144" cy="24505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03379FE8-A6CE-4F5A-BE1A-B2267589BE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84848" y="3520440"/>
            <a:ext cx="4581144" cy="24505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D090CA-24E8-46A7-889A-A4FDD00A33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600450"/>
            <a:ext cx="5322888" cy="24511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0935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 Char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5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3B5BF0-238D-481F-A15B-206D1E2FE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578E43B-8F1B-4CBD-B09E-5AD9A247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37C17C2-E2A6-4219-AE02-C8EAF943C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E7BC3CE-3806-41F3-B4F6-EBB2C3E9EA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" y="484632"/>
            <a:ext cx="12179808" cy="590702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C036CF-E92D-4E80-8E6B-1B06EDDF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1016"/>
            <a:ext cx="4800600" cy="3749040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DCFE1B-ABA2-4B11-B7DE-02CE383D6F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5779"/>
            <a:ext cx="4800600" cy="1066800"/>
          </a:xfrm>
        </p:spPr>
        <p:txBody>
          <a:bodyPr>
            <a:normAutofit/>
          </a:bodyPr>
          <a:lstStyle>
            <a:lvl1pPr marL="228600" indent="0">
              <a:buNone/>
              <a:defRPr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05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B84B862-7F1F-4B98-B437-936D8A73A9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664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C76B23B2-3605-4292-9F96-F34651B689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8728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AB1E9EC3-2FB6-4E1C-8211-306450FDE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45936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F3628146-045F-4FBC-A365-3D1D4B3DA6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53144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B50972B-CA23-4B92-987F-EE48ECCFF5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1363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DE19225-DA72-4A39-8CFD-695BFBB93E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664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E66A7C97-DBB6-4333-B12F-E26C38E69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728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1FA0B5-660E-478A-AF8A-196DBD6AE4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029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77C92085-3D01-44E4-BA12-E39F1EA0AC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7973" y="47335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35DA97BC-7224-440A-A227-8F4A101804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7274" y="5342763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C236524B-4724-42FA-A2B2-33566478FD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4639" y="4737100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5F7DE4ED-8F4D-465C-86B4-2372AE291F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3940" y="5346319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55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5157787" cy="3446463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60320"/>
            <a:ext cx="5183188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1C83D0-CBAB-4E41-89AB-89FF36D3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302BB0-D231-4195-8083-264C01DF9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11680"/>
            <a:ext cx="51577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B2A70FA-99E0-466C-AC57-33C48353B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9027" y="2011680"/>
            <a:ext cx="51831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574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4360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4360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22881CE-A366-4A3A-AE00-9B14BEFE4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8934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CF16E98-73C9-47B5-B88B-9120BEB9F09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8934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7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14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699" r:id="rId3"/>
    <p:sldLayoutId id="2147483698" r:id="rId4"/>
    <p:sldLayoutId id="2147483686" r:id="rId5"/>
    <p:sldLayoutId id="2147483700" r:id="rId6"/>
    <p:sldLayoutId id="2147483705" r:id="rId7"/>
    <p:sldLayoutId id="2147483689" r:id="rId8"/>
    <p:sldLayoutId id="2147483704" r:id="rId9"/>
    <p:sldLayoutId id="2147483702" r:id="rId10"/>
    <p:sldLayoutId id="2147483701" r:id="rId11"/>
    <p:sldLayoutId id="2147483703" r:id="rId12"/>
    <p:sldLayoutId id="2147483685" r:id="rId13"/>
    <p:sldLayoutId id="2147483687" r:id="rId14"/>
    <p:sldLayoutId id="2147483688" r:id="rId15"/>
    <p:sldLayoutId id="2147483690" r:id="rId16"/>
    <p:sldLayoutId id="2147483692" r:id="rId17"/>
    <p:sldLayoutId id="2147483693" r:id="rId18"/>
    <p:sldLayoutId id="2147483706" r:id="rId19"/>
  </p:sldLayoutIdLst>
  <p:hf hdr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32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0775" y="1662876"/>
            <a:ext cx="9144000" cy="2517238"/>
          </a:xfrm>
        </p:spPr>
        <p:txBody>
          <a:bodyPr anchor="b" anchorCtr="0">
            <a:normAutofit/>
          </a:bodyPr>
          <a:lstStyle/>
          <a:p>
            <a:br>
              <a:rPr lang="en-US" sz="4000" b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000" b="1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Business Update- 2025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03580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aint brush mixing colors  on a palette&#10;">
            <a:extLst>
              <a:ext uri="{FF2B5EF4-FFF2-40B4-BE49-F238E27FC236}">
                <a16:creationId xmlns:a16="http://schemas.microsoft.com/office/drawing/2014/main" id="{1BBA7D00-FBC1-4E10-8B44-A05F4AD3FA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75488"/>
            <a:ext cx="12179808" cy="5907024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DB3B99A-1BFE-45FD-89BB-94C4EC582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16" y="895738"/>
            <a:ext cx="7495591" cy="3631896"/>
          </a:xfrm>
        </p:spPr>
        <p:txBody>
          <a:bodyPr>
            <a:normAutofit fontScale="90000"/>
          </a:bodyPr>
          <a:lstStyle/>
          <a:p>
            <a:r>
              <a:rPr lang="en-US" dirty="0"/>
              <a:t>Debonair is now</a:t>
            </a:r>
            <a:br>
              <a:rPr lang="en-US" dirty="0"/>
            </a:br>
            <a:r>
              <a:rPr lang="en-US" dirty="0"/>
              <a:t>highly flexible to </a:t>
            </a:r>
            <a:br>
              <a:rPr lang="en-US" dirty="0"/>
            </a:br>
            <a:r>
              <a:rPr lang="en-US" dirty="0"/>
              <a:t>The North Face  requirements and </a:t>
            </a:r>
            <a:br>
              <a:rPr lang="en-US" dirty="0"/>
            </a:br>
            <a:r>
              <a:rPr lang="en-US" dirty="0"/>
              <a:t>Always positive to adopt the newness.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6E7A03-635E-4F0D-9A7F-96B13283D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68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57686-487A-4245-814E-58B1C25C6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61" y="422987"/>
            <a:ext cx="8156510" cy="485193"/>
          </a:xfrm>
        </p:spPr>
        <p:txBody>
          <a:bodyPr>
            <a:noAutofit/>
          </a:bodyPr>
          <a:lstStyle/>
          <a:p>
            <a:r>
              <a:rPr lang="en-US" sz="3600" dirty="0"/>
              <a:t>Cost Structure over the seasons for TNF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898C30-E58E-4EC9-8A27-DF1822A98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DB095CBC-F235-7046-0ACB-56D6AAF21A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7650506"/>
              </p:ext>
            </p:extLst>
          </p:nvPr>
        </p:nvGraphicFramePr>
        <p:xfrm>
          <a:off x="604935" y="1000292"/>
          <a:ext cx="8039355" cy="26526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94973">
                  <a:extLst>
                    <a:ext uri="{9D8B030D-6E8A-4147-A177-3AD203B41FA5}">
                      <a16:colId xmlns:a16="http://schemas.microsoft.com/office/drawing/2014/main" val="54213832"/>
                    </a:ext>
                  </a:extLst>
                </a:gridCol>
                <a:gridCol w="1663315">
                  <a:extLst>
                    <a:ext uri="{9D8B030D-6E8A-4147-A177-3AD203B41FA5}">
                      <a16:colId xmlns:a16="http://schemas.microsoft.com/office/drawing/2014/main" val="2637223471"/>
                    </a:ext>
                  </a:extLst>
                </a:gridCol>
                <a:gridCol w="1219763">
                  <a:extLst>
                    <a:ext uri="{9D8B030D-6E8A-4147-A177-3AD203B41FA5}">
                      <a16:colId xmlns:a16="http://schemas.microsoft.com/office/drawing/2014/main" val="1935442824"/>
                    </a:ext>
                  </a:extLst>
                </a:gridCol>
                <a:gridCol w="1330652">
                  <a:extLst>
                    <a:ext uri="{9D8B030D-6E8A-4147-A177-3AD203B41FA5}">
                      <a16:colId xmlns:a16="http://schemas.microsoft.com/office/drawing/2014/main" val="1893236482"/>
                    </a:ext>
                  </a:extLst>
                </a:gridCol>
                <a:gridCol w="1330652">
                  <a:extLst>
                    <a:ext uri="{9D8B030D-6E8A-4147-A177-3AD203B41FA5}">
                      <a16:colId xmlns:a16="http://schemas.microsoft.com/office/drawing/2014/main" val="2590454225"/>
                    </a:ext>
                  </a:extLst>
                </a:gridCol>
              </a:tblGrid>
              <a:tr h="7041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Season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Profit %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(%)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Finance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Fee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TCE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($/hour)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OH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(%)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821419"/>
                  </a:ext>
                </a:extLst>
              </a:tr>
              <a:tr h="326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F23 TNF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$2.91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69157449"/>
                  </a:ext>
                </a:extLst>
              </a:tr>
              <a:tr h="326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S24 TNF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$2.91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91451874"/>
                  </a:ext>
                </a:extLst>
              </a:tr>
              <a:tr h="326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F24 TNF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$1.04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93404448"/>
                  </a:ext>
                </a:extLst>
              </a:tr>
              <a:tr h="3025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VF Standard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$1.07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192%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815028"/>
                  </a:ext>
                </a:extLst>
              </a:tr>
              <a:tr h="6654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Debonair New Alignment for S25 to onwards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7.00%         (Aligned)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2.00% (Aligned)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$1.02         (Even Better)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190%         (Even Better)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3757574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87ACC7A-9F57-58BB-8898-44225C04E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170395"/>
              </p:ext>
            </p:extLst>
          </p:nvPr>
        </p:nvGraphicFramePr>
        <p:xfrm>
          <a:off x="8559800" y="1000291"/>
          <a:ext cx="1330652" cy="26526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0652">
                  <a:extLst>
                    <a:ext uri="{9D8B030D-6E8A-4147-A177-3AD203B41FA5}">
                      <a16:colId xmlns:a16="http://schemas.microsoft.com/office/drawing/2014/main" val="911510269"/>
                    </a:ext>
                  </a:extLst>
                </a:gridCol>
              </a:tblGrid>
              <a:tr h="7041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Eff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(%)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565879"/>
                  </a:ext>
                </a:extLst>
              </a:tr>
              <a:tr h="326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49720712"/>
                  </a:ext>
                </a:extLst>
              </a:tr>
              <a:tr h="326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45040472"/>
                  </a:ext>
                </a:extLst>
              </a:tr>
              <a:tr h="326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33%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5051971"/>
                  </a:ext>
                </a:extLst>
              </a:tr>
              <a:tr h="3025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002933"/>
                  </a:ext>
                </a:extLst>
              </a:tr>
              <a:tr h="6654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0760252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81BB3A2-6F22-E449-BC0C-F23ACE903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759734"/>
              </p:ext>
            </p:extLst>
          </p:nvPr>
        </p:nvGraphicFramePr>
        <p:xfrm>
          <a:off x="9890452" y="1000291"/>
          <a:ext cx="1330652" cy="26526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0652">
                  <a:extLst>
                    <a:ext uri="{9D8B030D-6E8A-4147-A177-3AD203B41FA5}">
                      <a16:colId xmlns:a16="http://schemas.microsoft.com/office/drawing/2014/main" val="2389475616"/>
                    </a:ext>
                  </a:extLst>
                </a:gridCol>
              </a:tblGrid>
              <a:tr h="7041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LOH rate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($/min)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292839"/>
                  </a:ext>
                </a:extLst>
              </a:tr>
              <a:tr h="326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64352701"/>
                  </a:ext>
                </a:extLst>
              </a:tr>
              <a:tr h="326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$0.17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17400537"/>
                  </a:ext>
                </a:extLst>
              </a:tr>
              <a:tr h="326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$0.16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88403521"/>
                  </a:ext>
                </a:extLst>
              </a:tr>
              <a:tr h="3025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$0.09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623782"/>
                  </a:ext>
                </a:extLst>
              </a:tr>
              <a:tr h="6654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$0.11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29394091"/>
                  </a:ext>
                </a:extLst>
              </a:tr>
            </a:tbl>
          </a:graphicData>
        </a:graphic>
      </p:graphicFrame>
      <p:pic>
        <p:nvPicPr>
          <p:cNvPr id="1028" name="Picture 4" descr="Video: The North Face Masters of Snowboarding">
            <a:extLst>
              <a:ext uri="{FF2B5EF4-FFF2-40B4-BE49-F238E27FC236}">
                <a16:creationId xmlns:a16="http://schemas.microsoft.com/office/drawing/2014/main" id="{22C1E68B-E3E2-648A-9995-7F2B62D19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" t="-9495" r="-8628" b="37757"/>
          <a:stretch/>
        </p:blipFill>
        <p:spPr bwMode="auto">
          <a:xfrm>
            <a:off x="613310" y="3352800"/>
            <a:ext cx="3326716" cy="297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EE2102-7704-197F-5B17-CCFDD687E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347" y="3743153"/>
            <a:ext cx="7457757" cy="258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46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9352-2AB0-4ADD-96B9-AB0FAECB5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198"/>
            <a:ext cx="6308317" cy="74139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Material Freight lanes reduction</a:t>
            </a:r>
          </a:p>
        </p:txBody>
      </p:sp>
      <p:pic>
        <p:nvPicPr>
          <p:cNvPr id="8" name="Picture Placeholder 7" descr="Photo of a paint brush with blue and white paint">
            <a:extLst>
              <a:ext uri="{FF2B5EF4-FFF2-40B4-BE49-F238E27FC236}">
                <a16:creationId xmlns:a16="http://schemas.microsoft.com/office/drawing/2014/main" id="{2088C71B-3F8B-4679-8801-8C4C86D45C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9520" y="0"/>
            <a:ext cx="4599432" cy="2286000"/>
          </a:xfrm>
        </p:spPr>
      </p:pic>
      <p:pic>
        <p:nvPicPr>
          <p:cNvPr id="10" name="Picture Placeholder 9" descr="Image of colorful triangular shapes">
            <a:extLst>
              <a:ext uri="{FF2B5EF4-FFF2-40B4-BE49-F238E27FC236}">
                <a16:creationId xmlns:a16="http://schemas.microsoft.com/office/drawing/2014/main" id="{96812000-377B-4B9A-A2C2-AFDD83B7A3F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9520" y="2286000"/>
            <a:ext cx="4599432" cy="2286000"/>
          </a:xfrm>
        </p:spPr>
      </p:pic>
      <p:pic>
        <p:nvPicPr>
          <p:cNvPr id="12" name="Picture Placeholder 11" descr="Photo of hands with a reflection of colored lights">
            <a:extLst>
              <a:ext uri="{FF2B5EF4-FFF2-40B4-BE49-F238E27FC236}">
                <a16:creationId xmlns:a16="http://schemas.microsoft.com/office/drawing/2014/main" id="{4F42B7E8-FEA7-4E82-B22D-FA992604095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9520" y="4572000"/>
            <a:ext cx="4599432" cy="2286000"/>
          </a:xfr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CCE07D-3B17-42EC-AE9C-222D1314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A05867-9F6F-334E-D3F6-F0E8470CDB45}"/>
              </a:ext>
            </a:extLst>
          </p:cNvPr>
          <p:cNvSpPr txBox="1"/>
          <p:nvPr/>
        </p:nvSpPr>
        <p:spPr>
          <a:xfrm>
            <a:off x="838200" y="2048535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>
                    <a:alpha val="70000"/>
                  </a:schemeClr>
                </a:solidFill>
              </a:rPr>
              <a:t>Debonair also aligned freight cost for S25 to onwards seasons.</a:t>
            </a:r>
          </a:p>
          <a:p>
            <a:r>
              <a:rPr lang="en-US" sz="2000" dirty="0">
                <a:solidFill>
                  <a:schemeClr val="tx2">
                    <a:alpha val="70000"/>
                  </a:schemeClr>
                </a:solidFill>
              </a:rPr>
              <a:t>Where brand asked to decrease 9% but Debonair deducted more than 9%.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56DE8D-48C4-0EE4-23BA-9BF99B535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265703"/>
              </p:ext>
            </p:extLst>
          </p:nvPr>
        </p:nvGraphicFramePr>
        <p:xfrm>
          <a:off x="925671" y="3831213"/>
          <a:ext cx="5369381" cy="19108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7066">
                  <a:extLst>
                    <a:ext uri="{9D8B030D-6E8A-4147-A177-3AD203B41FA5}">
                      <a16:colId xmlns:a16="http://schemas.microsoft.com/office/drawing/2014/main" val="2117702457"/>
                    </a:ext>
                  </a:extLst>
                </a:gridCol>
                <a:gridCol w="1819646">
                  <a:extLst>
                    <a:ext uri="{9D8B030D-6E8A-4147-A177-3AD203B41FA5}">
                      <a16:colId xmlns:a16="http://schemas.microsoft.com/office/drawing/2014/main" val="217534449"/>
                    </a:ext>
                  </a:extLst>
                </a:gridCol>
                <a:gridCol w="2082669">
                  <a:extLst>
                    <a:ext uri="{9D8B030D-6E8A-4147-A177-3AD203B41FA5}">
                      <a16:colId xmlns:a16="http://schemas.microsoft.com/office/drawing/2014/main" val="26509560"/>
                    </a:ext>
                  </a:extLst>
                </a:gridCol>
              </a:tblGrid>
              <a:tr h="7951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n-lt"/>
                        </a:rPr>
                        <a:t>Freight Cost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n-lt"/>
                        </a:rPr>
                        <a:t>Earlier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n-lt"/>
                        </a:rPr>
                        <a:t>New Aligned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662176"/>
                  </a:ext>
                </a:extLst>
              </a:tr>
              <a:tr h="445391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Woven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$0.10 to $0.15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$0.07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04932555"/>
                  </a:ext>
                </a:extLst>
              </a:tr>
              <a:tr h="3477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Knit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$0.25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$0.18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04459725"/>
                  </a:ext>
                </a:extLst>
              </a:tr>
              <a:tr h="3225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Flecce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$0.40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$0.25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88260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0342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7A6B75F-D657-9E60-320B-7C4925907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74364"/>
              </p:ext>
            </p:extLst>
          </p:nvPr>
        </p:nvGraphicFramePr>
        <p:xfrm>
          <a:off x="690465" y="1779037"/>
          <a:ext cx="10636898" cy="43136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31820">
                  <a:extLst>
                    <a:ext uri="{9D8B030D-6E8A-4147-A177-3AD203B41FA5}">
                      <a16:colId xmlns:a16="http://schemas.microsoft.com/office/drawing/2014/main" val="925563240"/>
                    </a:ext>
                  </a:extLst>
                </a:gridCol>
                <a:gridCol w="1332388">
                  <a:extLst>
                    <a:ext uri="{9D8B030D-6E8A-4147-A177-3AD203B41FA5}">
                      <a16:colId xmlns:a16="http://schemas.microsoft.com/office/drawing/2014/main" val="4084831135"/>
                    </a:ext>
                  </a:extLst>
                </a:gridCol>
                <a:gridCol w="1443421">
                  <a:extLst>
                    <a:ext uri="{9D8B030D-6E8A-4147-A177-3AD203B41FA5}">
                      <a16:colId xmlns:a16="http://schemas.microsoft.com/office/drawing/2014/main" val="2033086875"/>
                    </a:ext>
                  </a:extLst>
                </a:gridCol>
                <a:gridCol w="2464919">
                  <a:extLst>
                    <a:ext uri="{9D8B030D-6E8A-4147-A177-3AD203B41FA5}">
                      <a16:colId xmlns:a16="http://schemas.microsoft.com/office/drawing/2014/main" val="3722671549"/>
                    </a:ext>
                  </a:extLst>
                </a:gridCol>
                <a:gridCol w="1687692">
                  <a:extLst>
                    <a:ext uri="{9D8B030D-6E8A-4147-A177-3AD203B41FA5}">
                      <a16:colId xmlns:a16="http://schemas.microsoft.com/office/drawing/2014/main" val="3976418832"/>
                    </a:ext>
                  </a:extLst>
                </a:gridCol>
                <a:gridCol w="1576658">
                  <a:extLst>
                    <a:ext uri="{9D8B030D-6E8A-4147-A177-3AD203B41FA5}">
                      <a16:colId xmlns:a16="http://schemas.microsoft.com/office/drawing/2014/main" val="2563153649"/>
                    </a:ext>
                  </a:extLst>
                </a:gridCol>
              </a:tblGrid>
              <a:tr h="8491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effectLst/>
                        </a:rPr>
                        <a:t>Style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effectLst/>
                        </a:rPr>
                        <a:t>S24 FOB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effectLst/>
                        </a:rPr>
                        <a:t>F24 FOB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effectLst/>
                        </a:rPr>
                        <a:t>Debonair New Alignment FOB as S25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effectLst/>
                        </a:rPr>
                        <a:t>Difference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effectLst/>
                        </a:rPr>
                        <a:t>FOB Decreased %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73828656"/>
                  </a:ext>
                </a:extLst>
              </a:tr>
              <a:tr h="331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A3LH4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$38.63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$35.95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$31.96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($3.99)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-11.10%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364559669"/>
                  </a:ext>
                </a:extLst>
              </a:tr>
              <a:tr h="331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A3LH5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effectLst/>
                        </a:rPr>
                        <a:t>$35.40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effectLst/>
                        </a:rPr>
                        <a:t>$32.77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effectLst/>
                        </a:rPr>
                        <a:t>$28.95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($3.82)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-11.66%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594720330"/>
                  </a:ext>
                </a:extLst>
              </a:tr>
              <a:tr h="331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A8711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$21.34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effectLst/>
                        </a:rPr>
                        <a:t>$18.19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($3.15)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-14.76%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776255910"/>
                  </a:ext>
                </a:extLst>
              </a:tr>
              <a:tr h="331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A8710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$21.53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effectLst/>
                        </a:rPr>
                        <a:t>$18.38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($3.15)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-14.63%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654804086"/>
                  </a:ext>
                </a:extLst>
              </a:tr>
              <a:tr h="331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A853L/A8BCJ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$40.73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$41.34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$36.62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($4.72)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-11.42%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115491881"/>
                  </a:ext>
                </a:extLst>
              </a:tr>
              <a:tr h="331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A83QX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$28.86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$23.38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effectLst/>
                        </a:rPr>
                        <a:t>($5.48)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effectLst/>
                        </a:rPr>
                        <a:t>-18.99%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615371286"/>
                  </a:ext>
                </a:extLst>
              </a:tr>
              <a:tr h="331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A852U/A87CT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$27.36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$23.86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effectLst/>
                        </a:rPr>
                        <a:t>($3.50)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-12.79%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868791080"/>
                  </a:ext>
                </a:extLst>
              </a:tr>
              <a:tr h="331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A88Y4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$28.04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$24.67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effectLst/>
                        </a:rPr>
                        <a:t>($3.37)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effectLst/>
                        </a:rPr>
                        <a:t>-12.02%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253690875"/>
                  </a:ext>
                </a:extLst>
              </a:tr>
              <a:tr h="331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A88ZA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$27.41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$23.99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($3.42)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effectLst/>
                        </a:rPr>
                        <a:t>-12.48%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06576433"/>
                  </a:ext>
                </a:extLst>
              </a:tr>
              <a:tr h="47737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1" u="none" strike="noStrike" dirty="0">
                          <a:effectLst/>
                        </a:rPr>
                        <a:t>Avg.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dirty="0">
                          <a:effectLst/>
                        </a:rPr>
                        <a:t>($3.84)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u="none" strike="noStrike" dirty="0">
                          <a:effectLst/>
                        </a:rPr>
                        <a:t>-13.32%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60196509"/>
                  </a:ext>
                </a:extLst>
              </a:tr>
            </a:tbl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140D3A7F-184B-3A77-9835-2E07790FAE9F}"/>
              </a:ext>
            </a:extLst>
          </p:cNvPr>
          <p:cNvSpPr txBox="1">
            <a:spLocks/>
          </p:cNvSpPr>
          <p:nvPr/>
        </p:nvSpPr>
        <p:spPr>
          <a:xfrm>
            <a:off x="639147" y="6312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kern="1200">
                <a:solidFill>
                  <a:schemeClr val="bg1"/>
                </a:solidFill>
                <a:latin typeface="+mj-lt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sz="3200" dirty="0"/>
              <a:t>FOB comparison with past seasons </a:t>
            </a:r>
          </a:p>
          <a:p>
            <a:r>
              <a:rPr lang="en-US" sz="3200" dirty="0"/>
              <a:t>VS new alignment</a:t>
            </a:r>
          </a:p>
        </p:txBody>
      </p:sp>
    </p:spTree>
    <p:extLst>
      <p:ext uri="{BB962C8B-B14F-4D97-AF65-F5344CB8AC3E}">
        <p14:creationId xmlns:p14="http://schemas.microsoft.com/office/powerpoint/2010/main" val="2693196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3DBD4-E398-4AA3-AEC1-4BF03FC5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93769"/>
            <a:ext cx="5992550" cy="231930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Photo of a bunch of clean artist paintbrushes">
            <a:extLst>
              <a:ext uri="{FF2B5EF4-FFF2-40B4-BE49-F238E27FC236}">
                <a16:creationId xmlns:a16="http://schemas.microsoft.com/office/drawing/2014/main" id="{D7D1C07D-75DD-4A12-9C4C-A9C3E052A3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776" y="484632"/>
            <a:ext cx="11210544" cy="3191256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A55AA7-3B73-477B-A886-58F8E9942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43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3182-22EB-43CF-838B-D35955098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54457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TNF</a:t>
            </a:r>
            <a:r>
              <a:rPr lang="en-US" sz="4700" dirty="0"/>
              <a:t> S24 </a:t>
            </a:r>
            <a:r>
              <a:rPr lang="en-US" sz="3600" dirty="0"/>
              <a:t>business summary</a:t>
            </a:r>
            <a:br>
              <a:rPr lang="en-US" sz="4400" dirty="0"/>
            </a:br>
            <a:endParaRPr lang="en-US" sz="47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DBD4D7-D985-4FC0-B4DA-EFF28F39E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B5F70AB-8B0C-AB57-5785-09A216BC5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335155"/>
              </p:ext>
            </p:extLst>
          </p:nvPr>
        </p:nvGraphicFramePr>
        <p:xfrm>
          <a:off x="968828" y="1332075"/>
          <a:ext cx="10341429" cy="24534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02178">
                  <a:extLst>
                    <a:ext uri="{9D8B030D-6E8A-4147-A177-3AD203B41FA5}">
                      <a16:colId xmlns:a16="http://schemas.microsoft.com/office/drawing/2014/main" val="1308924331"/>
                    </a:ext>
                  </a:extLst>
                </a:gridCol>
                <a:gridCol w="1021811">
                  <a:extLst>
                    <a:ext uri="{9D8B030D-6E8A-4147-A177-3AD203B41FA5}">
                      <a16:colId xmlns:a16="http://schemas.microsoft.com/office/drawing/2014/main" val="1382899413"/>
                    </a:ext>
                  </a:extLst>
                </a:gridCol>
                <a:gridCol w="7117440">
                  <a:extLst>
                    <a:ext uri="{9D8B030D-6E8A-4147-A177-3AD203B41FA5}">
                      <a16:colId xmlns:a16="http://schemas.microsoft.com/office/drawing/2014/main" val="1274187601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Stage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Qty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Remarks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774291"/>
                  </a:ext>
                </a:extLst>
              </a:tr>
              <a:tr h="3292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of new develop styles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All development samples has been delivered on time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12760996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of c/o styles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41296213"/>
                  </a:ext>
                </a:extLst>
              </a:tr>
              <a:tr h="2632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of SMS styles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639 pcs all SMS qty has been delivered on time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20106282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of confirmed styles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The hit percentage from development to confirmed style is 83.33%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93855066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of dropped styles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There were 2 styles dropped after Proto 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53712173"/>
                  </a:ext>
                </a:extLst>
              </a:tr>
              <a:tr h="435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Order qty: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120794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Already 1,18686 pcs shipped &amp; 100% final inspection passed self &amp; 3rd party together. Balance 2108 pcs will be shipped as per CRD.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824484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FOB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$2,967,312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''Two million nine hundred sixty-seven thousand three hundred eleven dollars"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53624939"/>
                  </a:ext>
                </a:extLst>
              </a:tr>
            </a:tbl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7315B47-3CFA-E9BE-021F-548945A1A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1487736"/>
              </p:ext>
            </p:extLst>
          </p:nvPr>
        </p:nvGraphicFramePr>
        <p:xfrm>
          <a:off x="968828" y="3974433"/>
          <a:ext cx="10341429" cy="2382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020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D3892-337C-2887-6943-9F1B85E6D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4A4BC-F89E-9437-03F5-47E204115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54457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TNF</a:t>
            </a:r>
            <a:r>
              <a:rPr lang="en-US" sz="4700" dirty="0"/>
              <a:t> F24 </a:t>
            </a:r>
            <a:r>
              <a:rPr lang="en-US" sz="3600" dirty="0"/>
              <a:t>business summary</a:t>
            </a:r>
            <a:br>
              <a:rPr lang="en-US" sz="4400" dirty="0"/>
            </a:br>
            <a:endParaRPr lang="en-US" sz="47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5B4F64-A5EC-F44A-C448-33EF97AB3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B6AFED1-6A32-8130-E002-23592766DD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06903"/>
              </p:ext>
            </p:extLst>
          </p:nvPr>
        </p:nvGraphicFramePr>
        <p:xfrm>
          <a:off x="838200" y="1258166"/>
          <a:ext cx="10156372" cy="26441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2771">
                  <a:extLst>
                    <a:ext uri="{9D8B030D-6E8A-4147-A177-3AD203B41FA5}">
                      <a16:colId xmlns:a16="http://schemas.microsoft.com/office/drawing/2014/main" val="3167713187"/>
                    </a:ext>
                  </a:extLst>
                </a:gridCol>
                <a:gridCol w="1059401">
                  <a:extLst>
                    <a:ext uri="{9D8B030D-6E8A-4147-A177-3AD203B41FA5}">
                      <a16:colId xmlns:a16="http://schemas.microsoft.com/office/drawing/2014/main" val="677521667"/>
                    </a:ext>
                  </a:extLst>
                </a:gridCol>
                <a:gridCol w="6934200">
                  <a:extLst>
                    <a:ext uri="{9D8B030D-6E8A-4147-A177-3AD203B41FA5}">
                      <a16:colId xmlns:a16="http://schemas.microsoft.com/office/drawing/2014/main" val="1756074606"/>
                    </a:ext>
                  </a:extLst>
                </a:gridCol>
              </a:tblGrid>
              <a:tr h="312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lt"/>
                        </a:rPr>
                        <a:t>Stage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  <a:latin typeface="+mn-lt"/>
                        </a:rPr>
                        <a:t>Qty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lt"/>
                        </a:rPr>
                        <a:t>Remarks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629119"/>
                  </a:ext>
                </a:extLst>
              </a:tr>
              <a:tr h="3285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of new develop styles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All development samples has been delivered on time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70977167"/>
                  </a:ext>
                </a:extLst>
              </a:tr>
              <a:tr h="312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of c/o styles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61773758"/>
                  </a:ext>
                </a:extLst>
              </a:tr>
              <a:tr h="312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of SMS styles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184 pcs all SMS qty has been delivered on time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70279425"/>
                  </a:ext>
                </a:extLst>
              </a:tr>
              <a:tr h="312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of confirmed styles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Still the hit percentage from development to confirmed style is 75%, Since we didn’t received bulk order for one style.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75234647"/>
                  </a:ext>
                </a:extLst>
              </a:tr>
              <a:tr h="312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of dropped styles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But two styles has dropped before P1 stage/allocation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88252519"/>
                  </a:ext>
                </a:extLst>
              </a:tr>
              <a:tr h="30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Order qty: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50563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Up to Feb'24 buy but we have another 8K projection qty for March buy of F24.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15129470"/>
                  </a:ext>
                </a:extLst>
              </a:tr>
              <a:tr h="327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FOB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$1,763,773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"One million seven hundred sixty-three thousand seven hundred seventy-three dollars"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15494309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B8F5DB2-1AEC-D49C-8224-D2BA2781CC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9982339"/>
              </p:ext>
            </p:extLst>
          </p:nvPr>
        </p:nvGraphicFramePr>
        <p:xfrm>
          <a:off x="838200" y="4069943"/>
          <a:ext cx="10156372" cy="2298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71160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24070-5F19-738D-A1A0-0528A41C9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73B43-8C3C-0C39-6B6F-18CC774CF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54457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TNF</a:t>
            </a:r>
            <a:r>
              <a:rPr lang="en-US" sz="4700" dirty="0"/>
              <a:t> S25 </a:t>
            </a:r>
            <a:r>
              <a:rPr lang="en-US" sz="3600" dirty="0"/>
              <a:t>business Forecast  </a:t>
            </a:r>
            <a:br>
              <a:rPr lang="en-US" sz="4400" dirty="0"/>
            </a:br>
            <a:endParaRPr lang="en-US" sz="47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48D713-8CED-53DC-F35A-1412925D4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E763040-9517-821A-C4A0-29F9FE62C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31605"/>
              </p:ext>
            </p:extLst>
          </p:nvPr>
        </p:nvGraphicFramePr>
        <p:xfrm>
          <a:off x="838200" y="1208265"/>
          <a:ext cx="8056985" cy="18567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40736">
                  <a:extLst>
                    <a:ext uri="{9D8B030D-6E8A-4147-A177-3AD203B41FA5}">
                      <a16:colId xmlns:a16="http://schemas.microsoft.com/office/drawing/2014/main" val="2564120845"/>
                    </a:ext>
                  </a:extLst>
                </a:gridCol>
                <a:gridCol w="1896824">
                  <a:extLst>
                    <a:ext uri="{9D8B030D-6E8A-4147-A177-3AD203B41FA5}">
                      <a16:colId xmlns:a16="http://schemas.microsoft.com/office/drawing/2014/main" val="1999276385"/>
                    </a:ext>
                  </a:extLst>
                </a:gridCol>
                <a:gridCol w="2619425">
                  <a:extLst>
                    <a:ext uri="{9D8B030D-6E8A-4147-A177-3AD203B41FA5}">
                      <a16:colId xmlns:a16="http://schemas.microsoft.com/office/drawing/2014/main" val="655094026"/>
                    </a:ext>
                  </a:extLst>
                </a:gridCol>
              </a:tblGrid>
              <a:tr h="463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Stage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Qty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Remarks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689988"/>
                  </a:ext>
                </a:extLst>
              </a:tr>
              <a:tr h="3689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of new develop styles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39970561"/>
                  </a:ext>
                </a:extLst>
              </a:tr>
              <a:tr h="330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of c/o styles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54858295"/>
                  </a:ext>
                </a:extLst>
              </a:tr>
              <a:tr h="355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Projection qty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14725 pcs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87863677"/>
                  </a:ext>
                </a:extLst>
              </a:tr>
              <a:tr h="33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FOB (Assumption)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$569,001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0849664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3C61DF9-AD4F-22AB-521A-6DD67E10D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00432" y="3429000"/>
            <a:ext cx="1657766" cy="2662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A3A03B-7306-6B02-EB0D-4378AD83B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41951" y="3429041"/>
            <a:ext cx="1581693" cy="26622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1E2C94-B879-BE08-126D-EE6318AF25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39" y="3478760"/>
            <a:ext cx="1681225" cy="2612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CFC9E4-4B01-2EE8-D9C0-593B75741C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818" y="3478760"/>
            <a:ext cx="1549560" cy="2612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B05F063-A0D4-9649-51B4-13B5B76BCE46}"/>
              </a:ext>
            </a:extLst>
          </p:cNvPr>
          <p:cNvSpPr txBox="1">
            <a:spLocks/>
          </p:cNvSpPr>
          <p:nvPr/>
        </p:nvSpPr>
        <p:spPr>
          <a:xfrm rot="5400000">
            <a:off x="3056724" y="5391148"/>
            <a:ext cx="4006103" cy="579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kern="1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Style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: </a:t>
            </a:r>
            <a:r>
              <a:rPr lang="en-US" sz="2500" dirty="0">
                <a:solidFill>
                  <a:schemeClr val="tx1"/>
                </a:solidFill>
              </a:rPr>
              <a:t>A3LH4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245D9ED-B6C5-65C7-110C-89E5EEC1252A}"/>
              </a:ext>
            </a:extLst>
          </p:cNvPr>
          <p:cNvSpPr txBox="1">
            <a:spLocks/>
          </p:cNvSpPr>
          <p:nvPr/>
        </p:nvSpPr>
        <p:spPr>
          <a:xfrm rot="5400000">
            <a:off x="5450332" y="5446324"/>
            <a:ext cx="4006103" cy="512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kern="1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Style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2700" dirty="0">
                <a:solidFill>
                  <a:schemeClr val="tx1"/>
                </a:solidFill>
              </a:rPr>
              <a:t>A3LH5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7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67F229A-48C3-4BE7-96EC-3C05DC7FB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  <a:r>
              <a:rPr lang="en-US" b="1" dirty="0">
                <a:latin typeface="Candara Light" panose="020E0502030303020204" pitchFamily="34" charset="0"/>
                <a:cs typeface="Aharoni" panose="02010803020104030203" pitchFamily="2" charset="-79"/>
              </a:rPr>
              <a:t>VPM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041F48D-F184-4F9F-B5AC-F127F0898F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3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ngsana New" panose="02020603050405020304" pitchFamily="18" charset="-34"/>
              </a:rPr>
              <a:t>Jun’2023 VPM</a:t>
            </a:r>
          </a:p>
          <a:p>
            <a:r>
              <a:rPr lang="en-US" sz="2000" b="1" dirty="0">
                <a:solidFill>
                  <a:srgbClr val="00B0F0"/>
                </a:solidFill>
                <a:latin typeface="+mj-lt"/>
                <a:cs typeface="Angsana New" panose="02020603050405020304" pitchFamily="18" charset="-34"/>
              </a:rPr>
              <a:t>Vendor Tire </a:t>
            </a:r>
            <a:r>
              <a:rPr lang="en-US" sz="1800" dirty="0">
                <a:solidFill>
                  <a:srgbClr val="00B0F0"/>
                </a:solidFill>
              </a:rPr>
              <a:t>: </a:t>
            </a:r>
            <a:r>
              <a:rPr lang="en-US" sz="1800" b="1" dirty="0">
                <a:solidFill>
                  <a:srgbClr val="00B0F0"/>
                </a:solidFill>
              </a:rPr>
              <a:t>Basic</a:t>
            </a:r>
            <a:r>
              <a:rPr lang="en-US" sz="1800" dirty="0">
                <a:solidFill>
                  <a:srgbClr val="00B0F0"/>
                </a:solidFill>
              </a:rPr>
              <a:t> </a:t>
            </a:r>
          </a:p>
          <a:p>
            <a:r>
              <a:rPr lang="en-US" dirty="0">
                <a:solidFill>
                  <a:srgbClr val="00B0F0"/>
                </a:solidFill>
              </a:rPr>
              <a:t>Score : 41%</a:t>
            </a:r>
          </a:p>
          <a:p>
            <a:r>
              <a:rPr lang="en-US" sz="1800" dirty="0">
                <a:solidFill>
                  <a:srgbClr val="00B0F0"/>
                </a:solidFill>
              </a:rPr>
              <a:t>Rank : 43 </a:t>
            </a:r>
          </a:p>
          <a:p>
            <a:endParaRPr lang="en-US" sz="1800" dirty="0">
              <a:solidFill>
                <a:srgbClr val="00B0F0"/>
              </a:solidFill>
            </a:endParaRPr>
          </a:p>
          <a:p>
            <a:r>
              <a:rPr lang="en-US" sz="3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ngsana New" panose="02020603050405020304" pitchFamily="18" charset="-34"/>
              </a:rPr>
              <a:t>Nov’2023 VPM </a:t>
            </a:r>
          </a:p>
          <a:p>
            <a:r>
              <a:rPr lang="en-US" sz="2000" b="1" dirty="0">
                <a:solidFill>
                  <a:srgbClr val="00B0F0"/>
                </a:solidFill>
                <a:latin typeface="+mj-lt"/>
                <a:cs typeface="Angsana New" panose="02020603050405020304" pitchFamily="18" charset="-34"/>
              </a:rPr>
              <a:t>Vendor Tire </a:t>
            </a:r>
            <a:r>
              <a:rPr lang="en-US" sz="1800" dirty="0">
                <a:solidFill>
                  <a:srgbClr val="00B0F0"/>
                </a:solidFill>
              </a:rPr>
              <a:t>: </a:t>
            </a:r>
            <a:r>
              <a:rPr lang="en-US" sz="1800" b="1" dirty="0">
                <a:solidFill>
                  <a:srgbClr val="00B0F0"/>
                </a:solidFill>
              </a:rPr>
              <a:t>Core</a:t>
            </a:r>
            <a:r>
              <a:rPr lang="en-US" sz="1800" dirty="0">
                <a:solidFill>
                  <a:srgbClr val="00B0F0"/>
                </a:solidFill>
              </a:rPr>
              <a:t> </a:t>
            </a:r>
          </a:p>
          <a:p>
            <a:r>
              <a:rPr lang="en-US" dirty="0">
                <a:solidFill>
                  <a:srgbClr val="00B0F0"/>
                </a:solidFill>
              </a:rPr>
              <a:t>Score : 57%</a:t>
            </a:r>
          </a:p>
          <a:p>
            <a:r>
              <a:rPr lang="en-US" sz="1800" dirty="0">
                <a:solidFill>
                  <a:srgbClr val="00B0F0"/>
                </a:solidFill>
              </a:rPr>
              <a:t>Rank : 19</a:t>
            </a:r>
          </a:p>
          <a:p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1EA167B-7079-4284-997F-7309C510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151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A5779-CF37-215D-B2D8-2D1C43817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46C2865-B82B-CD7D-9CF4-93FFA6DBC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</a:t>
            </a:r>
            <a:r>
              <a:rPr lang="en-US" b="1" dirty="0">
                <a:latin typeface="Candara Light" panose="020E0502030303020204" pitchFamily="34" charset="0"/>
                <a:cs typeface="Aharoni" panose="02010803020104030203" pitchFamily="2" charset="-79"/>
              </a:rPr>
              <a:t>TNF</a:t>
            </a:r>
            <a:r>
              <a:rPr lang="en-US" b="1" dirty="0">
                <a:latin typeface="Candara Light" panose="020E0502030303020204" pitchFamily="34" charset="0"/>
              </a:rPr>
              <a:t> </a:t>
            </a:r>
            <a:r>
              <a:rPr lang="en-US" b="1" dirty="0">
                <a:latin typeface="Candara Light" panose="020E0502030303020204" pitchFamily="34" charset="0"/>
                <a:cs typeface="Aharoni" panose="02010803020104030203" pitchFamily="2" charset="-79"/>
              </a:rPr>
              <a:t>OTP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9855FD1-7F20-C554-4EF7-A76BBC9EEB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85526" y="1322388"/>
            <a:ext cx="4618037" cy="4730069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ngsana New" panose="02020603050405020304" pitchFamily="18" charset="-34"/>
              </a:rPr>
              <a:t>F23 </a:t>
            </a:r>
          </a:p>
          <a:p>
            <a:r>
              <a:rPr lang="en-US" sz="2000" b="1" dirty="0">
                <a:solidFill>
                  <a:srgbClr val="00B0F0"/>
                </a:solidFill>
                <a:latin typeface="+mj-lt"/>
                <a:cs typeface="Angsana New" panose="02020603050405020304" pitchFamily="18" charset="-34"/>
              </a:rPr>
              <a:t>SMS  100%</a:t>
            </a:r>
          </a:p>
          <a:p>
            <a:r>
              <a:rPr lang="en-US" sz="2000" b="1" dirty="0">
                <a:solidFill>
                  <a:srgbClr val="00B0F0"/>
                </a:solidFill>
                <a:latin typeface="+mj-lt"/>
                <a:cs typeface="Angsana New" panose="02020603050405020304" pitchFamily="18" charset="-34"/>
              </a:rPr>
              <a:t>Bulk  100%</a:t>
            </a:r>
            <a:endParaRPr lang="en-US" sz="1800" dirty="0">
              <a:solidFill>
                <a:srgbClr val="00B0F0"/>
              </a:solidFill>
            </a:endParaRPr>
          </a:p>
          <a:p>
            <a:endParaRPr lang="en-US" sz="1800" dirty="0">
              <a:solidFill>
                <a:srgbClr val="00B0F0"/>
              </a:solidFill>
            </a:endParaRPr>
          </a:p>
          <a:p>
            <a:r>
              <a:rPr lang="en-US" sz="3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ngsana New" panose="02020603050405020304" pitchFamily="18" charset="-34"/>
              </a:rPr>
              <a:t>S24</a:t>
            </a:r>
          </a:p>
          <a:p>
            <a:r>
              <a:rPr lang="en-US" sz="2000" b="1" dirty="0">
                <a:solidFill>
                  <a:srgbClr val="00B0F0"/>
                </a:solidFill>
                <a:latin typeface="+mj-lt"/>
                <a:cs typeface="Angsana New" panose="02020603050405020304" pitchFamily="18" charset="-34"/>
              </a:rPr>
              <a:t>SMS  100%</a:t>
            </a:r>
          </a:p>
          <a:p>
            <a:r>
              <a:rPr lang="en-US" sz="2000" b="1" dirty="0">
                <a:solidFill>
                  <a:srgbClr val="00B0F0"/>
                </a:solidFill>
                <a:latin typeface="+mj-lt"/>
                <a:cs typeface="Angsana New" panose="02020603050405020304" pitchFamily="18" charset="-34"/>
              </a:rPr>
              <a:t>Bulk  99.2% </a:t>
            </a:r>
          </a:p>
          <a:p>
            <a:r>
              <a:rPr lang="en-US" sz="2000" b="1" dirty="0">
                <a:solidFill>
                  <a:srgbClr val="00B0F0"/>
                </a:solidFill>
                <a:latin typeface="+mj-lt"/>
                <a:cs typeface="Angsana New" panose="02020603050405020304" pitchFamily="18" charset="-34"/>
              </a:rPr>
              <a:t>(0.08% delayed 1 wk for Strike on Nov’23)</a:t>
            </a:r>
          </a:p>
          <a:p>
            <a:endParaRPr lang="en-US" sz="2000" b="1" dirty="0">
              <a:solidFill>
                <a:srgbClr val="00B0F0"/>
              </a:solidFill>
              <a:latin typeface="+mj-lt"/>
              <a:cs typeface="Angsana New" panose="02020603050405020304" pitchFamily="18" charset="-34"/>
            </a:endParaRPr>
          </a:p>
          <a:p>
            <a:r>
              <a:rPr lang="en-US" sz="3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ngsana New" panose="02020603050405020304" pitchFamily="18" charset="-34"/>
              </a:rPr>
              <a:t>F24 </a:t>
            </a:r>
          </a:p>
          <a:p>
            <a:r>
              <a:rPr lang="en-US" sz="2000" b="1" dirty="0">
                <a:solidFill>
                  <a:srgbClr val="00B0F0"/>
                </a:solidFill>
                <a:latin typeface="+mj-lt"/>
                <a:cs typeface="Angsana New" panose="02020603050405020304" pitchFamily="18" charset="-34"/>
              </a:rPr>
              <a:t>SMS  100%</a:t>
            </a:r>
          </a:p>
          <a:p>
            <a:r>
              <a:rPr lang="en-US" sz="2000" b="1" dirty="0">
                <a:solidFill>
                  <a:srgbClr val="00B0F0"/>
                </a:solidFill>
                <a:latin typeface="+mj-lt"/>
                <a:cs typeface="Angsana New" panose="02020603050405020304" pitchFamily="18" charset="-34"/>
              </a:rPr>
              <a:t>Bulk  100% (till feb’24) </a:t>
            </a:r>
            <a:endParaRPr lang="en-US" sz="1800" dirty="0">
              <a:solidFill>
                <a:srgbClr val="00B0F0"/>
              </a:solidFill>
            </a:endParaRPr>
          </a:p>
          <a:p>
            <a:endParaRPr lang="en-US" sz="2000" b="1" dirty="0">
              <a:solidFill>
                <a:srgbClr val="00B0F0"/>
              </a:solidFill>
              <a:latin typeface="+mj-lt"/>
              <a:cs typeface="Angsana New" panose="02020603050405020304" pitchFamily="18" charset="-34"/>
            </a:endParaRPr>
          </a:p>
          <a:p>
            <a:endParaRPr lang="en-US" sz="1800" dirty="0">
              <a:solidFill>
                <a:srgbClr val="00B0F0"/>
              </a:solidFill>
            </a:endParaRPr>
          </a:p>
          <a:p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6D9094E-98D2-3833-D431-A1F0477BD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403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58CC6-FF60-4FC8-BA35-52A8BDDCF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78" y="141904"/>
            <a:ext cx="11512483" cy="480137"/>
          </a:xfrm>
        </p:spPr>
        <p:txBody>
          <a:bodyPr>
            <a:normAutofit/>
          </a:bodyPr>
          <a:lstStyle/>
          <a:p>
            <a:r>
              <a:rPr lang="en-US" sz="2800" dirty="0"/>
              <a:t>Debonair has dedicated team for TNF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F068389-EB02-493E-9416-4F35FEE4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C63329-3406-503B-1076-B0A6AC2860A8}"/>
              </a:ext>
            </a:extLst>
          </p:cNvPr>
          <p:cNvSpPr txBox="1"/>
          <p:nvPr/>
        </p:nvSpPr>
        <p:spPr>
          <a:xfrm>
            <a:off x="88578" y="686560"/>
            <a:ext cx="11669486" cy="109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Have a committed Merchandising team who ensure on time support with as per brand expectation.  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have dedicated R&amp;D &amp; CAD team along with CFT &amp; QC for TNF. Also bought all required TNF mannequins for smooth working.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Have TNF experience/expertise in Production &amp; Quality personnel in each department (Like Store, Cutting, Template, Sewing, Finishing etc.)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Debonair ’s In house Lab is already accredited by VF Asia.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EAD014-126D-59E0-EC50-CC25E81C8E13}"/>
              </a:ext>
            </a:extLst>
          </p:cNvPr>
          <p:cNvSpPr txBox="1"/>
          <p:nvPr/>
        </p:nvSpPr>
        <p:spPr>
          <a:xfrm>
            <a:off x="88578" y="1995599"/>
            <a:ext cx="6105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ngsana New" panose="02020603050405020304" pitchFamily="18" charset="-34"/>
              </a:rPr>
              <a:t>Potential confidence: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E29011-5064-09F1-8DB2-14EC6CDFE995}"/>
              </a:ext>
            </a:extLst>
          </p:cNvPr>
          <p:cNvSpPr txBox="1"/>
          <p:nvPr/>
        </p:nvSpPr>
        <p:spPr>
          <a:xfrm>
            <a:off x="88578" y="2587010"/>
            <a:ext cx="9711612" cy="543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entire team always try to handle the all procedure accurately &amp; efficiently. </a:t>
            </a:r>
          </a:p>
          <a:p>
            <a:pPr marL="285750" indent="-2857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Individual Team are more proactive to execute and deal the brands expectations.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B9C117F-B272-7943-3D5C-F551B2D59D45}"/>
              </a:ext>
            </a:extLst>
          </p:cNvPr>
          <p:cNvSpPr txBox="1">
            <a:spLocks/>
          </p:cNvSpPr>
          <p:nvPr/>
        </p:nvSpPr>
        <p:spPr>
          <a:xfrm>
            <a:off x="88578" y="3320570"/>
            <a:ext cx="6642515" cy="4833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a typeface="+mn-ea"/>
                <a:cs typeface="Angsana New" panose="02020603050405020304" pitchFamily="18" charset="-34"/>
              </a:rPr>
              <a:t>Continuous improvement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D45F3D-8BA3-21FE-802C-581FC5770A35}"/>
              </a:ext>
            </a:extLst>
          </p:cNvPr>
          <p:cNvSpPr txBox="1"/>
          <p:nvPr/>
        </p:nvSpPr>
        <p:spPr>
          <a:xfrm>
            <a:off x="88578" y="3920475"/>
            <a:ext cx="96134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Debonair continuously work to close the gap in SMV by automation &amp; innovation facilities.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Team are also working continuously to improve factory efficiency level through sustainable development &amp; arranging all required training to increase the skills.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1B2D8D2-B127-21B2-FFE7-A80100D9C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" y="4963885"/>
            <a:ext cx="5998477" cy="14313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470981-AEE7-9E38-7AFE-90DED5B4B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717" y="4901177"/>
            <a:ext cx="5271859" cy="15103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3091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B4061-E3DB-88B5-29C7-CED03AF99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6716C-12AA-5178-7BFC-9DAAE6C9B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78" y="795655"/>
            <a:ext cx="11512483" cy="480137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Debonair Insulation &amp; other material has Nomination for VF brands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4274CCC-0D3A-CCC2-1022-337F34094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EE7BF7-73B5-D242-D92D-5DA02509C474}"/>
              </a:ext>
            </a:extLst>
          </p:cNvPr>
          <p:cNvSpPr txBox="1"/>
          <p:nvPr/>
        </p:nvSpPr>
        <p:spPr>
          <a:xfrm>
            <a:off x="88578" y="2018695"/>
            <a:ext cx="116694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i="0" u="none" strike="noStrike" baseline="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remarkable success </a:t>
            </a: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lang="en-US" sz="1400" i="0" u="none" strike="noStrike" baseline="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Debonair that own insulations item (Synthetic </a:t>
            </a: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sz="1400" i="0" u="none" strike="noStrike" baseline="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own</a:t>
            </a: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i="0" u="none" strike="noStrike" baseline="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padding)</a:t>
            </a: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i="0" u="none" strike="noStrike" baseline="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now </a:t>
            </a:r>
            <a:r>
              <a:rPr lang="en-US" sz="1400" b="1" i="0" u="none" strike="noStrike" baseline="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worldwide nominated for Timberland </a:t>
            </a:r>
            <a:r>
              <a:rPr lang="en-US" sz="1400" i="0" u="none" strike="noStrike" baseline="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Brands.</a:t>
            </a:r>
          </a:p>
          <a:p>
            <a:endParaRPr lang="en-US" sz="1400" i="0" u="none" strike="noStrike" baseline="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Also Vans, Dickies &amp; Supreme are using our own insulations.</a:t>
            </a:r>
          </a:p>
          <a:p>
            <a:pPr algn="just"/>
            <a:endParaRPr lang="en-US" sz="14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Shine Embroidery has capability in various types of embroidery such as </a:t>
            </a:r>
            <a:r>
              <a:rPr lang="en-US" sz="1400" b="0" i="0" u="none" strike="noStrike" baseline="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Stitch, Sequin </a:t>
            </a: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400" b="0" i="0" u="none" strike="noStrike" baseline="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Applique, Chenille</a:t>
            </a: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400" b="0" i="0" u="none" strike="noStrike" baseline="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Tapping</a:t>
            </a: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400" b="0" i="0" u="none" strike="noStrike" baseline="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Cording, Boring which are utilized </a:t>
            </a: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all</a:t>
            </a:r>
            <a:r>
              <a:rPr lang="en-US" sz="1400" b="0" i="0" u="none" strike="noStrike" baseline="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brands like TNF, Timberland, </a:t>
            </a:r>
            <a:r>
              <a:rPr lang="en-US" sz="1400" b="0" i="0" u="none" strike="noStrike" baseline="0" dirty="0" err="1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Napapijri</a:t>
            </a:r>
            <a:r>
              <a:rPr lang="en-US" sz="1400" b="0" i="0" u="none" strike="noStrike" baseline="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Vans, Dickies and Supreme also.</a:t>
            </a:r>
            <a:endParaRPr lang="en-US" sz="14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3AF42-BC2F-EB6E-36D1-1D36F0101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401" y="4033782"/>
            <a:ext cx="1483791" cy="1678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8C9EFA-1FB8-0A63-7828-3E67C48B9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03" y="4037713"/>
            <a:ext cx="1733711" cy="16487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AB305B-2CF7-6780-1451-2611FACAA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460" y="4033782"/>
            <a:ext cx="1594933" cy="1654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B1B8A0-E689-5C1D-5306-04B88A2AB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697" y="4033782"/>
            <a:ext cx="2844258" cy="16526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9303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AC6B1-EEA6-E3D9-0C84-81EAA54B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083C-8102-4D41-C90E-B342AE440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7870"/>
            <a:ext cx="11512483" cy="997828"/>
          </a:xfrm>
        </p:spPr>
        <p:txBody>
          <a:bodyPr>
            <a:normAutofit fontScale="90000"/>
          </a:bodyPr>
          <a:lstStyle/>
          <a:p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Debonair Latest Machineries –</a:t>
            </a:r>
            <a:br>
              <a:rPr lang="en-US" sz="3200" dirty="0"/>
            </a:br>
            <a:br>
              <a:rPr lang="en-US" sz="3200" dirty="0"/>
            </a:br>
            <a:r>
              <a:rPr lang="en-US" sz="2200" dirty="0">
                <a:solidFill>
                  <a:srgbClr val="00B0F0"/>
                </a:solidFill>
              </a:rPr>
              <a:t>Debonair always emphasis on new innovation in production &amp; process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166F188-A23D-91C1-290E-599DA043D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957C17-A42F-1687-C6B5-4EEA601F67E5}"/>
              </a:ext>
            </a:extLst>
          </p:cNvPr>
          <p:cNvSpPr txBox="1"/>
          <p:nvPr/>
        </p:nvSpPr>
        <p:spPr>
          <a:xfrm>
            <a:off x="88578" y="1445697"/>
            <a:ext cx="555333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i="0" u="none" strike="noStrike" baseline="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</a:t>
            </a: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Ultrasonic edge cutting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Laser cut Machine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frequency Embossing Machine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Pleat stitch/Cover stitch Machine 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APW Laser Machine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Hydrostatic sotter test (Water) tester machine auto/semi auto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Automatic Pocket Setter Machine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Loop Setter Machine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Automatic Collar trimming &amp; Corner press Machine 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frequency Embossing Machine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 down Filling Machine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 Fake Down Crashing Machine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Heat Press Machine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Needle Smocking Kansai Machine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Velcro/Label Attaching Machine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 Template Sewing Machine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Template Design and Cutting Machine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Seam Sealing Machine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Heat Press Machine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 Cutting &amp; Spreading Machine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B83165-46E8-DB99-8BDA-CAD53B76B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539" y="5353532"/>
            <a:ext cx="1857581" cy="1294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C45BD7-19B3-3E21-E5C2-17D1023FD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243" y="876808"/>
            <a:ext cx="1993075" cy="1294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347F5A-8628-6B1D-E149-77A341B37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401" y="2245175"/>
            <a:ext cx="1857581" cy="1477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0E96B0-27CB-27D1-BD0A-B15B5E8B4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2285370"/>
            <a:ext cx="1664350" cy="1396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968414-2C59-1C88-123A-5770E0D0A3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3506" y="5235413"/>
            <a:ext cx="1856639" cy="1485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3D5CBA-8FBE-B608-F4C8-373338C105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9405" y="3722204"/>
            <a:ext cx="4537851" cy="1451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EFC6EA-5FF2-2AB3-95DE-750A0499E9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7832" y="5235414"/>
            <a:ext cx="4537850" cy="1531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4748443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Custom 54">
      <a:dk1>
        <a:sysClr val="windowText" lastClr="000000"/>
      </a:dk1>
      <a:lt1>
        <a:sysClr val="window" lastClr="FFFFFF"/>
      </a:lt1>
      <a:dk2>
        <a:srgbClr val="201449"/>
      </a:dk2>
      <a:lt2>
        <a:srgbClr val="EEEEEE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8477FE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6052644-F409-493B-8E91-969D43897F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CF4B188-9E41-4609-81DC-EA2587D009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AAFE2A1-77F8-441E-9B9F-DD61C354F4FE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Luminous design</Template>
  <TotalTime>441</TotalTime>
  <Words>1072</Words>
  <Application>Microsoft Office PowerPoint</Application>
  <PresentationFormat>Widescreen</PresentationFormat>
  <Paragraphs>271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Avenir Next LT Pro</vt:lpstr>
      <vt:lpstr>Calibri</vt:lpstr>
      <vt:lpstr>Cambria</vt:lpstr>
      <vt:lpstr>Candara Light</vt:lpstr>
      <vt:lpstr>Century Gothic</vt:lpstr>
      <vt:lpstr>Sabon Next LT</vt:lpstr>
      <vt:lpstr>Tahoma</vt:lpstr>
      <vt:lpstr>Wingdings</vt:lpstr>
      <vt:lpstr>LuminousVTI</vt:lpstr>
      <vt:lpstr> Business Update- 2025 </vt:lpstr>
      <vt:lpstr>TNF S24 business summary </vt:lpstr>
      <vt:lpstr>TNF F24 business summary </vt:lpstr>
      <vt:lpstr>TNF S25 business Forecast   </vt:lpstr>
      <vt:lpstr>        VPM</vt:lpstr>
      <vt:lpstr>     TNF OTP</vt:lpstr>
      <vt:lpstr>Debonair has dedicated team for TNF </vt:lpstr>
      <vt:lpstr>Debonair Insulation &amp; other material has Nomination for VF brands </vt:lpstr>
      <vt:lpstr>  Debonair Latest Machineries –  Debonair always emphasis on new innovation in production &amp; process</vt:lpstr>
      <vt:lpstr>Debonair is now highly flexible to  The North Face  requirements and  Always positive to adopt the newness.</vt:lpstr>
      <vt:lpstr>Cost Structure over the seasons for TNF</vt:lpstr>
      <vt:lpstr>Material Freight lanes reduction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Debonair  Alignment With  TNF S25</dc:title>
  <dc:creator>Md. Saddam Hossain</dc:creator>
  <cp:lastModifiedBy>Apurba</cp:lastModifiedBy>
  <cp:revision>9</cp:revision>
  <dcterms:created xsi:type="dcterms:W3CDTF">2024-02-22T09:24:53Z</dcterms:created>
  <dcterms:modified xsi:type="dcterms:W3CDTF">2025-07-06T07:41:49Z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